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5" r:id="rId3"/>
    <p:sldId id="29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82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C8C5426-B64D-46BF-A130-7D0893763339}">
          <p14:sldIdLst>
            <p14:sldId id="256"/>
          </p14:sldIdLst>
        </p14:section>
        <p14:section name="Раздел без заголовка" id="{33173EB3-FEFA-4B9E-8A95-36B085D4FE27}">
          <p14:sldIdLst>
            <p14:sldId id="285"/>
            <p14:sldId id="29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82" autoAdjust="0"/>
  </p:normalViewPr>
  <p:slideViewPr>
    <p:cSldViewPr>
      <p:cViewPr varScale="1">
        <p:scale>
          <a:sx n="147" d="100"/>
          <a:sy n="147" d="100"/>
        </p:scale>
        <p:origin x="90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57B7A-8B37-4063-A163-695CE6880955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0D7F8-3702-421B-ADB0-26B198431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66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tpprf-leasing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nfo@tpprf-leasing.ru" TargetMode="External"/><Relationship Id="rId5" Type="http://schemas.openxmlformats.org/officeDocument/2006/relationships/hyperlink" Target="mailto:etsarev@tpprf-leasing.ru" TargetMode="Externa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24" y="2571750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6" y="2571748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1" y="0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" y="2571749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88" y="3777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902" y="2575526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710" y="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355976" y="3147813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spc="12" dirty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К.Э.Н. </a:t>
            </a:r>
            <a:r>
              <a:rPr lang="ru-RU" sz="1200" b="1" spc="12" dirty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Царев Евгений Маркович </a:t>
            </a:r>
            <a:br>
              <a:rPr lang="ru-RU" sz="1200" spc="12" dirty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200" spc="12" dirty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Председатель Подкомитета ТПП РФ по лизингу, </a:t>
            </a:r>
            <a:br>
              <a:rPr lang="ru-RU" sz="1200" spc="12" dirty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200" spc="12" dirty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Председатель Совета, директор НП "Лизинговый Союз" </a:t>
            </a:r>
            <a:br>
              <a:rPr lang="ru-RU" sz="1200" spc="12" dirty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200" spc="12" dirty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E-mail: </a:t>
            </a:r>
            <a:r>
              <a:rPr lang="ru-RU" sz="1200" u="sng" spc="12" dirty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etsarev@tpprf-leasing.ru</a:t>
            </a:r>
            <a:r>
              <a:rPr lang="ru-RU" sz="1200" spc="12" dirty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27784" y="4382982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spc="12" dirty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Москва, 2023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144" y="2067694"/>
            <a:ext cx="9108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12" dirty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ОЦЕНКА ОТРАСЛЕВЫХ РИСКОВ В ЛИЗИНГЕ</a:t>
            </a:r>
          </a:p>
        </p:txBody>
      </p:sp>
      <p:pic>
        <p:nvPicPr>
          <p:cNvPr id="2052" name="Picture 4" descr="D:\_____РАБОТА с 2016 июль\фото и лого\___Лого НП и Подкомитета\НП ТПП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15065"/>
            <a:ext cx="4392738" cy="18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93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37" y="2557576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71749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" y="2565330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27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19" y="2565331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24" y="0"/>
            <a:ext cx="2875876" cy="25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12" y="4731990"/>
            <a:ext cx="9141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Подкомитет ТПП РФ по лизингу, НП "ЛИЗИНГОВЫЙ СОЮЗ"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4267" y="4902428"/>
            <a:ext cx="69847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etsarev@tpprf-leasing.ru, +7 (903) 169-48-22 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Picture 4" descr="D:\_____РАБОТА с 2016 июль\фото и лого\___Лого НП и Подкомитета\НП ТПП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21660"/>
            <a:ext cx="2229950" cy="91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3"/>
          <p:cNvSpPr txBox="1"/>
          <p:nvPr/>
        </p:nvSpPr>
        <p:spPr>
          <a:xfrm>
            <a:off x="4935419" y="3364999"/>
            <a:ext cx="3947064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</a:rPr>
              <a:t>Уровень уязвимостей лизинга оценивается </a:t>
            </a:r>
            <a:r>
              <a:rPr lang="ru-RU" sz="1200" dirty="0" err="1">
                <a:solidFill>
                  <a:srgbClr val="C00000"/>
                </a:solidFill>
              </a:rPr>
              <a:t>Росфинмониторингом</a:t>
            </a:r>
            <a:r>
              <a:rPr lang="ru-RU" sz="1200" dirty="0">
                <a:solidFill>
                  <a:srgbClr val="C00000"/>
                </a:solidFill>
              </a:rPr>
              <a:t> как </a:t>
            </a:r>
            <a:r>
              <a:rPr lang="ru-RU" sz="1400" dirty="0">
                <a:solidFill>
                  <a:srgbClr val="C00000"/>
                </a:solidFill>
              </a:rPr>
              <a:t>УМЕРЕННЫЙ</a:t>
            </a:r>
          </a:p>
        </p:txBody>
      </p:sp>
      <p:sp>
        <p:nvSpPr>
          <p:cNvPr id="2" name="AutoShape 2" descr="https://xn----gtb3adsl.xn--p1ai/wp-content/uploads/2018/07/gerb-fincontro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xn----gtb3adsl.xn--p1ai/wp-content/uploads/2018/07/gerb-fincontro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https://www.tpprf-leasing.ru/imagecache/orig/12/snimok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699" y="160337"/>
            <a:ext cx="3168352" cy="447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1148" y="1269051"/>
            <a:ext cx="41033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 </a:t>
            </a:r>
          </a:p>
          <a:p>
            <a:r>
              <a:rPr lang="ru-RU" sz="1200" b="1" dirty="0"/>
              <a:t>По мнению Подкомитета и Партнерства:</a:t>
            </a:r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отсутствие органа, регулирующего деятельность лизинговых компаний как </a:t>
            </a:r>
            <a:r>
              <a:rPr lang="ru-RU" sz="1200" dirty="0" err="1"/>
              <a:t>некредитных</a:t>
            </a:r>
            <a:r>
              <a:rPr lang="ru-RU" sz="1200" dirty="0"/>
              <a:t> финансовых организаций, не оказывает существенного влияния на повышение ее секторального риска, а снижение потенциальных рисков лизинга эффективно достигается за счет развития нормативной базы в области ПОД/ФТ.</a:t>
            </a:r>
          </a:p>
        </p:txBody>
      </p:sp>
    </p:spTree>
    <p:extLst>
      <p:ext uri="{BB962C8B-B14F-4D97-AF65-F5344CB8AC3E}">
        <p14:creationId xmlns:p14="http://schemas.microsoft.com/office/powerpoint/2010/main" val="1924779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37" y="2557576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71749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" y="2565330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27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19" y="2565331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24" y="0"/>
            <a:ext cx="2875876" cy="25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12" y="4731990"/>
            <a:ext cx="9141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Подкомитет ТПП РФ по лизингу, НП "ЛИЗИНГОВЫЙ СОЮЗ"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4267" y="4902428"/>
            <a:ext cx="69847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etsarev@tpprf-leasing.ru, +7 (903) 169-48-22 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Picture 4" descr="D:\_____РАБОТА с 2016 июль\фото и лого\___Лого НП и Подкомитета\НП ТПП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21660"/>
            <a:ext cx="2229950" cy="91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3"/>
          <p:cNvSpPr txBox="1"/>
          <p:nvPr/>
        </p:nvSpPr>
        <p:spPr>
          <a:xfrm>
            <a:off x="4788024" y="2067694"/>
            <a:ext cx="394706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400" b="1" dirty="0"/>
              <a:t>Ключевой вывод по документу: </a:t>
            </a:r>
            <a:endParaRPr lang="ru-RU" sz="1400" dirty="0"/>
          </a:p>
        </p:txBody>
      </p:sp>
      <p:sp>
        <p:nvSpPr>
          <p:cNvPr id="2" name="AutoShape 2" descr="https://xn----gtb3adsl.xn--p1ai/wp-content/uploads/2018/07/gerb-fincontro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xn----gtb3adsl.xn--p1ai/wp-content/uploads/2018/07/gerb-fincontro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https://www.tpprf-leasing.ru/imagecache/orig/12/snimok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699" y="160337"/>
            <a:ext cx="3168352" cy="447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6016" y="2283718"/>
            <a:ext cx="41033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 </a:t>
            </a:r>
          </a:p>
          <a:p>
            <a:r>
              <a:rPr lang="ru-RU" sz="1200" dirty="0"/>
              <a:t>Масштаб сектора, наличие угроз, в первую очередь потенциально связанных с хищением бюджетных денежных средств, даже несмотря на минимизацию большинства уязвимостей ввиду потенциально существенного ущерба, формируют вывод </a:t>
            </a:r>
            <a:r>
              <a:rPr lang="ru-RU" sz="1200" u="sng" dirty="0">
                <a:solidFill>
                  <a:srgbClr val="C00000"/>
                </a:solidFill>
              </a:rPr>
              <a:t>об умеренном уровне угрозы, </a:t>
            </a:r>
            <a:r>
              <a:rPr lang="ru-RU" sz="1200" dirty="0"/>
              <a:t>а также, об </a:t>
            </a:r>
            <a:r>
              <a:rPr lang="ru-RU" sz="1200" u="sng" dirty="0">
                <a:solidFill>
                  <a:srgbClr val="C00000"/>
                </a:solidFill>
              </a:rPr>
              <a:t>умеренном уровне уязвимости</a:t>
            </a:r>
            <a:r>
              <a:rPr lang="ru-RU" sz="1200" dirty="0">
                <a:solidFill>
                  <a:srgbClr val="C00000"/>
                </a:solidFill>
              </a:rPr>
              <a:t> </a:t>
            </a:r>
            <a:r>
              <a:rPr lang="ru-RU" sz="1200" dirty="0"/>
              <a:t>и, как следствие, </a:t>
            </a:r>
            <a:r>
              <a:rPr lang="ru-RU" sz="1200" u="sng" dirty="0">
                <a:solidFill>
                  <a:srgbClr val="C00000"/>
                </a:solidFill>
              </a:rPr>
              <a:t>умеренном уровне риска использования сектора</a:t>
            </a:r>
            <a:r>
              <a:rPr lang="ru-RU" sz="1200" dirty="0"/>
              <a:t> для целей отмывания доходов (ОД) и </a:t>
            </a:r>
            <a:r>
              <a:rPr lang="ru-RU" sz="1200" u="sng" dirty="0">
                <a:solidFill>
                  <a:srgbClr val="C00000"/>
                </a:solidFill>
              </a:rPr>
              <a:t>низком уровне риска</a:t>
            </a:r>
            <a:r>
              <a:rPr lang="ru-RU" sz="1200" dirty="0"/>
              <a:t> финансирования терроризма (ФТ).</a:t>
            </a:r>
          </a:p>
        </p:txBody>
      </p:sp>
    </p:spTree>
    <p:extLst>
      <p:ext uri="{BB962C8B-B14F-4D97-AF65-F5344CB8AC3E}">
        <p14:creationId xmlns:p14="http://schemas.microsoft.com/office/powerpoint/2010/main" val="927773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37" y="2557576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71749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" y="2565330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27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19" y="2565331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24" y="0"/>
            <a:ext cx="2875876" cy="25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12" y="4731990"/>
            <a:ext cx="9141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Подкомитет ТПП РФ по лизингу, НП "ЛИЗИНГОВЫЙ СОЮЗ"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4267" y="4902428"/>
            <a:ext cx="69847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etsarev@tpprf-leasing.ru, +7 (903) 169-48-22 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Picture 4" descr="D:\_____РАБОТА с 2016 июль\фото и лого\___Лого НП и Подкомитета\НП ТПП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21660"/>
            <a:ext cx="2229950" cy="91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3"/>
          <p:cNvSpPr txBox="1"/>
          <p:nvPr/>
        </p:nvSpPr>
        <p:spPr>
          <a:xfrm>
            <a:off x="4788024" y="1203598"/>
            <a:ext cx="394706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400" b="1" dirty="0"/>
              <a:t>Контроль за использованием бюджетных средств РОСФИНМОНИТОРИНГ</a:t>
            </a:r>
            <a:endParaRPr lang="ru-RU" sz="1400" dirty="0"/>
          </a:p>
        </p:txBody>
      </p:sp>
      <p:sp>
        <p:nvSpPr>
          <p:cNvPr id="2" name="AutoShape 2" descr="https://xn----gtb3adsl.xn--p1ai/wp-content/uploads/2018/07/gerb-fincontro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xn----gtb3adsl.xn--p1ai/wp-content/uploads/2018/07/gerb-fincontro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https://www.tpprf-leasing.ru/imagecache/orig/12/snimok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699" y="160337"/>
            <a:ext cx="3168352" cy="447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6016" y="1707654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При участии Подкомитета и Партнерства ФСФМ России подготовлено проект информационного письма </a:t>
            </a:r>
            <a:r>
              <a:rPr lang="ru-RU" sz="1200" dirty="0" err="1"/>
              <a:t>Росфинмониторинга</a:t>
            </a:r>
            <a:r>
              <a:rPr lang="ru-RU" sz="1200" dirty="0"/>
              <a:t> «О повышении внимания лизинговых компаний к операциям, связанным с реализацией государственных программ, предусматривающих бюджетное финансирование». </a:t>
            </a:r>
          </a:p>
          <a:p>
            <a:endParaRPr lang="ru-RU" sz="1200" dirty="0"/>
          </a:p>
          <a:p>
            <a:r>
              <a:rPr lang="ru-RU" sz="1200" dirty="0"/>
              <a:t>В письме учтено следующее предложение лизинговых объединений:</a:t>
            </a:r>
          </a:p>
          <a:p>
            <a:endParaRPr lang="ru-RU" sz="1200" dirty="0"/>
          </a:p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«С учетом того, что усиление контроля в части обозначенных </a:t>
            </a:r>
            <a:r>
              <a:rPr lang="ru-RU" sz="1200" dirty="0" err="1">
                <a:solidFill>
                  <a:schemeClr val="tx2">
                    <a:lumMod val="75000"/>
                  </a:schemeClr>
                </a:solidFill>
              </a:rPr>
              <a:t>Росфинмониторингом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 операций (сделок) возможно при условии внедрения автоматизированных средств, просим предоставить сроки (не менее 90 дней) на разработку и внедрение дополнительных средств контроля».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76443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37" y="2557576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71749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" y="2565330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27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19" y="2565331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24" y="0"/>
            <a:ext cx="2875876" cy="25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12" y="4731990"/>
            <a:ext cx="9141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Подкомитет ТПП РФ по лизингу, НП "ЛИЗИНГОВЫЙ СОЮЗ"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4267" y="4902428"/>
            <a:ext cx="69847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etsarev@tpprf-leasing.ru, +7 (903) 169-48-22 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Picture 4" descr="D:\_____РАБОТА с 2016 июль\фото и лого\___Лого НП и Подкомитета\НП ТПП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21660"/>
            <a:ext cx="2229950" cy="91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F9224E-56A9-4840-98DC-209C05DA8DEF}"/>
              </a:ext>
            </a:extLst>
          </p:cNvPr>
          <p:cNvSpPr txBox="1"/>
          <p:nvPr/>
        </p:nvSpPr>
        <p:spPr>
          <a:xfrm>
            <a:off x="290126" y="987574"/>
            <a:ext cx="8453992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00" b="1" spc="12" dirty="0">
                <a:solidFill>
                  <a:schemeClr val="tx2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14" name="Picture 2" descr="Царев Евгений Маркови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36" y="1461962"/>
            <a:ext cx="3096345" cy="240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984375" y="1408018"/>
            <a:ext cx="4860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Председатель Подкомитета ТПП РФ по лизингу</a:t>
            </a:r>
            <a:br>
              <a:rPr lang="ru-RU" sz="1200" dirty="0"/>
            </a:br>
            <a:r>
              <a:rPr lang="ru-RU" sz="1200" dirty="0"/>
              <a:t>Председатель  Совета, директор НП "ЛИЗИНГОВЫЙ СОЮЗ"</a:t>
            </a:r>
            <a:br>
              <a:rPr lang="ru-RU" sz="1200" dirty="0"/>
            </a:br>
            <a:r>
              <a:rPr lang="ru-RU" sz="1200" dirty="0"/>
              <a:t>к.э.н. </a:t>
            </a:r>
            <a:r>
              <a:rPr lang="ru-RU" sz="1200" b="1" dirty="0"/>
              <a:t>Царев Евгений Маркович</a:t>
            </a:r>
          </a:p>
          <a:p>
            <a:br>
              <a:rPr lang="ru-RU" sz="1200" dirty="0"/>
            </a:br>
            <a:br>
              <a:rPr lang="ru-RU" sz="1200" dirty="0"/>
            </a:br>
            <a:r>
              <a:rPr lang="ru-RU" sz="1200" dirty="0"/>
              <a:t>119019, г. Москва, </a:t>
            </a:r>
            <a:r>
              <a:rPr lang="ru-RU" sz="1200" dirty="0" err="1"/>
              <a:t>Б.Знаменский</a:t>
            </a:r>
            <a:r>
              <a:rPr lang="ru-RU" sz="1200" dirty="0"/>
              <a:t> пер., д.2, стр.7</a:t>
            </a:r>
            <a:br>
              <a:rPr lang="ru-RU" sz="1200" dirty="0"/>
            </a:br>
            <a:r>
              <a:rPr lang="ru-RU" sz="1200" dirty="0"/>
              <a:t>Телефон/факс: +7(495) 695-71-11</a:t>
            </a:r>
          </a:p>
          <a:p>
            <a:r>
              <a:rPr lang="ru-RU" sz="1200" dirty="0"/>
              <a:t>                  моб</a:t>
            </a:r>
            <a:r>
              <a:rPr lang="en-US" sz="1200" dirty="0"/>
              <a:t>.: +7(903)169-48-22</a:t>
            </a:r>
            <a:endParaRPr lang="ru-RU" sz="1200" dirty="0"/>
          </a:p>
          <a:p>
            <a:br>
              <a:rPr lang="en-US" sz="1200" dirty="0"/>
            </a:br>
            <a:r>
              <a:rPr lang="en-US" sz="1200" dirty="0"/>
              <a:t>E-mail: </a:t>
            </a:r>
            <a:r>
              <a:rPr lang="en-US" sz="1200" u="sng" dirty="0">
                <a:hlinkClick r:id="rId5"/>
              </a:rPr>
              <a:t>etsarev@tpprf-leasing.ru</a:t>
            </a:r>
            <a:r>
              <a:rPr lang="en-US" sz="1200" dirty="0"/>
              <a:t>         </a:t>
            </a:r>
            <a:endParaRPr lang="ru-RU" sz="1200" dirty="0"/>
          </a:p>
          <a:p>
            <a:r>
              <a:rPr lang="en-US" sz="1200" dirty="0"/>
              <a:t>       </a:t>
            </a:r>
            <a:r>
              <a:rPr lang="ru-RU" sz="1200" dirty="0"/>
              <a:t>     </a:t>
            </a:r>
            <a:r>
              <a:rPr lang="en-US" sz="1200" dirty="0"/>
              <a:t> </a:t>
            </a:r>
            <a:r>
              <a:rPr lang="en-US" sz="1200" u="sng" dirty="0">
                <a:hlinkClick r:id="rId6"/>
              </a:rPr>
              <a:t>info@tpprf-leasing.ru</a:t>
            </a:r>
            <a:br>
              <a:rPr lang="en-US" sz="1200" dirty="0"/>
            </a:br>
            <a:r>
              <a:rPr lang="ru-RU" sz="1200" dirty="0"/>
              <a:t>Сайт</a:t>
            </a:r>
            <a:r>
              <a:rPr lang="en-US" sz="1200" dirty="0"/>
              <a:t>:   </a:t>
            </a:r>
            <a:r>
              <a:rPr lang="en-US" sz="1200" u="sng" dirty="0">
                <a:hlinkClick r:id="rId7"/>
              </a:rPr>
              <a:t>www.tpprf-leasing.ru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0186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37" y="2557576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71749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" y="2565330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27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19" y="2565331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24" y="0"/>
            <a:ext cx="2875876" cy="25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12" y="4731990"/>
            <a:ext cx="9141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Подкомитет ТПП РФ по лизингу, НП "ЛИЗИНГОВЫЙ СОЮЗ"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4267" y="4902428"/>
            <a:ext cx="69847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etsarev@tpprf-leasing.ru, +7 (903) 169-48-22 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Picture 4" descr="D:\_____РАБОТА с 2016 июль\фото и лого\___Лого НП и Подкомитета\НП ТПП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21660"/>
            <a:ext cx="2229950" cy="91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xn----gtb3adsl.xn--p1ai/wp-content/uploads/2018/07/gerb-fincontro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xn----gtb3adsl.xn--p1ai/wp-content/uploads/2018/07/gerb-fincontro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https://www.tpprf-leasing.ru/imagecache/orig/12/snimok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699" y="160337"/>
            <a:ext cx="3168352" cy="447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04" y="987574"/>
            <a:ext cx="3402380" cy="363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69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37" y="2557576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71749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" y="2565330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27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19" y="2565331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24" y="0"/>
            <a:ext cx="2875876" cy="25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12" y="4731990"/>
            <a:ext cx="9141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Подкомитет ТПП РФ по лизингу, НП "ЛИЗИНГОВЫЙ СОЮЗ"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4267" y="4902428"/>
            <a:ext cx="69847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etsarev@tpprf-leasing.ru, +7 (903) 169-48-22 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Picture 4" descr="D:\_____РАБОТА с 2016 июль\фото и лого\___Лого НП и Подкомитета\НП ТПП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21660"/>
            <a:ext cx="2229950" cy="91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3"/>
          <p:cNvSpPr txBox="1"/>
          <p:nvPr/>
        </p:nvSpPr>
        <p:spPr>
          <a:xfrm>
            <a:off x="4067944" y="2067694"/>
            <a:ext cx="4667144" cy="671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2735"/>
              </a:lnSpc>
              <a:buClr>
                <a:schemeClr val="dk1"/>
              </a:buClr>
              <a:buSzPts val="5200"/>
            </a:pPr>
            <a:r>
              <a:rPr lang="ru-RU" sz="2000" dirty="0"/>
              <a:t>В документе дается оценка по трем основным рискам (угрозам)</a:t>
            </a:r>
            <a:endParaRPr sz="1900" dirty="0">
              <a:latin typeface="Arial Narrow"/>
              <a:cs typeface="Arial Narrow"/>
            </a:endParaRPr>
          </a:p>
        </p:txBody>
      </p:sp>
      <p:sp>
        <p:nvSpPr>
          <p:cNvPr id="2" name="AutoShape 2" descr="https://xn----gtb3adsl.xn--p1ai/wp-content/uploads/2018/07/gerb-fincontro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xn----gtb3adsl.xn--p1ai/wp-content/uploads/2018/07/gerb-fincontro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https://www.tpprf-leasing.ru/imagecache/orig/12/snimok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699" y="160337"/>
            <a:ext cx="3168352" cy="447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56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37" y="2557576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71749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" y="2565330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27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19" y="2565331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24" y="0"/>
            <a:ext cx="2875876" cy="25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12" y="4731990"/>
            <a:ext cx="9141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Подкомитет ТПП РФ по лизингу, НП "ЛИЗИНГОВЫЙ СОЮЗ"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4267" y="4902428"/>
            <a:ext cx="69847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etsarev@tpprf-leasing.ru, +7 (903) 169-48-22 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Picture 4" descr="D:\_____РАБОТА с 2016 июль\фото и лого\___Лого НП и Подкомитета\НП ТПП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21660"/>
            <a:ext cx="2229950" cy="91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3"/>
          <p:cNvSpPr txBox="1"/>
          <p:nvPr/>
        </p:nvSpPr>
        <p:spPr>
          <a:xfrm>
            <a:off x="4788024" y="2067694"/>
            <a:ext cx="3947064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400" dirty="0"/>
              <a:t>Под </a:t>
            </a:r>
            <a:r>
              <a:rPr lang="ru-RU" sz="1400" dirty="0">
                <a:solidFill>
                  <a:srgbClr val="C00000"/>
                </a:solidFill>
              </a:rPr>
              <a:t>угрозой сектора </a:t>
            </a:r>
            <a:r>
              <a:rPr lang="ru-RU" sz="1400" dirty="0"/>
              <a:t>понимается  деятельность, которая нанесла или может нанести ущерб государству, обществу, экономике, гражданам, и сопровождающаяся извлечени­ем незаконного дохода, деятель­ность по отмыванию (легализации) незаконного дохода, а также при­частные либо могущие быть при­частными к указанным видам дея­тельности лица, организации и их группы.</a:t>
            </a:r>
          </a:p>
        </p:txBody>
      </p:sp>
      <p:sp>
        <p:nvSpPr>
          <p:cNvPr id="2" name="AutoShape 2" descr="https://xn----gtb3adsl.xn--p1ai/wp-content/uploads/2018/07/gerb-fincontro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xn----gtb3adsl.xn--p1ai/wp-content/uploads/2018/07/gerb-fincontro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https://www.tpprf-leasing.ru/imagecache/orig/12/snimok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699" y="160337"/>
            <a:ext cx="3168352" cy="447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6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37" y="2557576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71749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" y="2565330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27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19" y="2565331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24" y="0"/>
            <a:ext cx="2875876" cy="25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12" y="4731990"/>
            <a:ext cx="9141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Подкомитет ТПП РФ по лизингу, НП "ЛИЗИНГОВЫЙ СОЮЗ"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4267" y="4902428"/>
            <a:ext cx="69847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etsarev@tpprf-leasing.ru, +7 (903) 169-48-22 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Picture 4" descr="D:\_____РАБОТА с 2016 июль\фото и лого\___Лого НП и Подкомитета\НП ТПП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21660"/>
            <a:ext cx="2229950" cy="91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3"/>
          <p:cNvSpPr txBox="1"/>
          <p:nvPr/>
        </p:nvSpPr>
        <p:spPr>
          <a:xfrm>
            <a:off x="4788024" y="2067694"/>
            <a:ext cx="3947064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УГРОЗА 1: </a:t>
            </a:r>
            <a:r>
              <a:rPr lang="ru-RU" sz="1400" dirty="0"/>
              <a:t>Хищение или умышленная утрата имущества самой лизинговой компанией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>
                <a:solidFill>
                  <a:srgbClr val="C00000"/>
                </a:solidFill>
              </a:rPr>
              <a:t>УГРОЗА 2: </a:t>
            </a:r>
            <a:r>
              <a:rPr lang="ru-RU" sz="1400" dirty="0"/>
              <a:t>Использование лизинговой компании для инвестирования преступного дохода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>
                <a:solidFill>
                  <a:srgbClr val="C00000"/>
                </a:solidFill>
              </a:rPr>
              <a:t>УГРОЗА 3: </a:t>
            </a:r>
            <a:r>
              <a:rPr lang="ru-RU" sz="1400" dirty="0"/>
              <a:t>Использование лизинговой компании для хищения средств лизингополучателя</a:t>
            </a:r>
          </a:p>
        </p:txBody>
      </p:sp>
      <p:sp>
        <p:nvSpPr>
          <p:cNvPr id="2" name="AutoShape 2" descr="https://xn----gtb3adsl.xn--p1ai/wp-content/uploads/2018/07/gerb-fincontro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xn----gtb3adsl.xn--p1ai/wp-content/uploads/2018/07/gerb-fincontro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https://www.tpprf-leasing.ru/imagecache/orig/12/snimok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699" y="160337"/>
            <a:ext cx="3168352" cy="447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725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37" y="2557576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71749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" y="2565330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27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19" y="2565331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24" y="0"/>
            <a:ext cx="2875876" cy="25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12" y="4731990"/>
            <a:ext cx="9141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Подкомитет ТПП РФ по лизингу, НП "ЛИЗИНГОВЫЙ СОЮЗ"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4267" y="4902428"/>
            <a:ext cx="69847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etsarev@tpprf-leasing.ru, +7 (903) 169-48-22 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Picture 4" descr="D:\_____РАБОТА с 2016 июль\фото и лого\___Лого НП и Подкомитета\НП ТПП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21660"/>
            <a:ext cx="2229950" cy="91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3"/>
          <p:cNvSpPr txBox="1"/>
          <p:nvPr/>
        </p:nvSpPr>
        <p:spPr>
          <a:xfrm>
            <a:off x="4788024" y="2067694"/>
            <a:ext cx="3947064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400" dirty="0"/>
              <a:t>Оценка по всем видам рисков носит позитивный характер:</a:t>
            </a:r>
          </a:p>
          <a:p>
            <a:r>
              <a:rPr lang="ru-RU" sz="1400" b="1" dirty="0"/>
              <a:t> </a:t>
            </a:r>
            <a:endParaRPr lang="ru-RU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уровень угрозы вовлечения лизинговых организаций в преступные схемы остается умеренным;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400" b="1" dirty="0"/>
              <a:t> 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факты использования инфраструктуры сектора для целей финансирования терроризма не выявлялись.</a:t>
            </a:r>
          </a:p>
        </p:txBody>
      </p:sp>
      <p:sp>
        <p:nvSpPr>
          <p:cNvPr id="2" name="AutoShape 2" descr="https://xn----gtb3adsl.xn--p1ai/wp-content/uploads/2018/07/gerb-fincontro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xn----gtb3adsl.xn--p1ai/wp-content/uploads/2018/07/gerb-fincontro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https://www.tpprf-leasing.ru/imagecache/orig/12/snimok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699" y="160337"/>
            <a:ext cx="3168352" cy="447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62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37" y="2557576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71749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" y="2565330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27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19" y="2565331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24" y="0"/>
            <a:ext cx="2875876" cy="25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12" y="4731990"/>
            <a:ext cx="9141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Подкомитет ТПП РФ по лизингу, НП "ЛИЗИНГОВЫЙ СОЮЗ"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4267" y="4902428"/>
            <a:ext cx="69847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etsarev@tpprf-leasing.ru, +7 (903) 169-48-22 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Picture 4" descr="D:\_____РАБОТА с 2016 июль\фото и лого\___Лого НП и Подкомитета\НП ТПП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21660"/>
            <a:ext cx="2229950" cy="91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3"/>
          <p:cNvSpPr txBox="1"/>
          <p:nvPr/>
        </p:nvSpPr>
        <p:spPr>
          <a:xfrm>
            <a:off x="4788024" y="2067694"/>
            <a:ext cx="3947064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400" dirty="0"/>
              <a:t>В качестве </a:t>
            </a:r>
            <a:r>
              <a:rPr lang="ru-RU" sz="1400" dirty="0">
                <a:solidFill>
                  <a:srgbClr val="C00000"/>
                </a:solidFill>
              </a:rPr>
              <a:t>негативной тенденции </a:t>
            </a:r>
            <a:r>
              <a:rPr lang="ru-RU" sz="1400" dirty="0"/>
              <a:t>приведен риск в связи с распространением практики возвратного лизинга для физических лиц.</a:t>
            </a:r>
          </a:p>
        </p:txBody>
      </p:sp>
      <p:sp>
        <p:nvSpPr>
          <p:cNvPr id="2" name="AutoShape 2" descr="https://xn----gtb3adsl.xn--p1ai/wp-content/uploads/2018/07/gerb-fincontro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xn----gtb3adsl.xn--p1ai/wp-content/uploads/2018/07/gerb-fincontro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https://www.tpprf-leasing.ru/imagecache/orig/12/snimok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699" y="160337"/>
            <a:ext cx="3168352" cy="447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6016" y="2859782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При участи Подкомитета и Партнерства подготовлен проект приказа ФСФМ, где предусмотрено определить в качестве подлежащей обязательному контролю операцию на сумму, превышающую 100 тысяч рублей, но не более 1 миллиона рублей, по предоставлению имущества по договору финансовой аренды (лизинга) физическому лицу, в рамках которого данное физическое лицо выступает продавцом имущества, являющегося предметом лизинга.</a:t>
            </a:r>
          </a:p>
        </p:txBody>
      </p:sp>
    </p:spTree>
    <p:extLst>
      <p:ext uri="{BB962C8B-B14F-4D97-AF65-F5344CB8AC3E}">
        <p14:creationId xmlns:p14="http://schemas.microsoft.com/office/powerpoint/2010/main" val="1711903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37" y="2557576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71749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" y="2565330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27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19" y="2565331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24" y="0"/>
            <a:ext cx="2875876" cy="25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12" y="4731990"/>
            <a:ext cx="9141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Подкомитет ТПП РФ по лизингу, НП "ЛИЗИНГОВЫЙ СОЮЗ"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4267" y="4902428"/>
            <a:ext cx="69847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etsarev@tpprf-leasing.ru, +7 (903) 169-48-22 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Picture 4" descr="D:\_____РАБОТА с 2016 июль\фото и лого\___Лого НП и Подкомитета\НП ТПП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21660"/>
            <a:ext cx="2229950" cy="91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3"/>
          <p:cNvSpPr txBox="1"/>
          <p:nvPr/>
        </p:nvSpPr>
        <p:spPr>
          <a:xfrm>
            <a:off x="4788024" y="2067694"/>
            <a:ext cx="394706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400" dirty="0"/>
              <a:t>В документе дается характеристика </a:t>
            </a:r>
            <a:r>
              <a:rPr lang="ru-RU" sz="1400" dirty="0">
                <a:solidFill>
                  <a:srgbClr val="C00000"/>
                </a:solidFill>
              </a:rPr>
              <a:t>потенциальных уязвимостей сектора лизинга</a:t>
            </a:r>
          </a:p>
        </p:txBody>
      </p:sp>
      <p:sp>
        <p:nvSpPr>
          <p:cNvPr id="2" name="AutoShape 2" descr="https://xn----gtb3adsl.xn--p1ai/wp-content/uploads/2018/07/gerb-fincontro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xn----gtb3adsl.xn--p1ai/wp-content/uploads/2018/07/gerb-fincontro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https://www.tpprf-leasing.ru/imagecache/orig/12/snimok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699" y="160337"/>
            <a:ext cx="3168352" cy="447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6016" y="2859782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* Под уязвимостью понимается</a:t>
            </a:r>
            <a:r>
              <a:rPr lang="ru-RU" sz="1200" b="1" dirty="0"/>
              <a:t> </a:t>
            </a:r>
            <a:r>
              <a:rPr lang="ru-RU" sz="1200" dirty="0"/>
              <a:t>совокупность обстоятельств, ус­ловий организационного, норма­тивно-правового, материально-технического и иного характера, затрудняющих деятельность участ­ников национальной системы ПОД/ФТ, и/или которые могут ис­пользоваться преступниками (в том числе </a:t>
            </a:r>
            <a:r>
              <a:rPr lang="ru-RU" sz="1200" dirty="0" err="1"/>
              <a:t>отмывателями</a:t>
            </a:r>
            <a:r>
              <a:rPr lang="ru-RU" sz="1200" dirty="0"/>
              <a:t> преступных доходов, преступными группами и т.п.) либо поддерживать или об­легчать их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2708102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37" y="2557576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71749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" y="2565330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27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19" y="2565331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24" y="0"/>
            <a:ext cx="2875876" cy="25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12" y="4731990"/>
            <a:ext cx="9141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Подкомитет ТПП РФ по лизингу, НП "ЛИЗИНГОВЫЙ СОЮЗ"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4267" y="4902428"/>
            <a:ext cx="69847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etsarev@tpprf-leasing.ru, +7 (903) 169-48-22 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Picture 4" descr="D:\_____РАБОТА с 2016 июль\фото и лого\___Лого НП и Подкомитета\НП ТПП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21660"/>
            <a:ext cx="2229950" cy="91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3"/>
          <p:cNvSpPr txBox="1"/>
          <p:nvPr/>
        </p:nvSpPr>
        <p:spPr>
          <a:xfrm>
            <a:off x="4788024" y="2067694"/>
            <a:ext cx="394706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400" b="1" u="sng" dirty="0">
                <a:solidFill>
                  <a:srgbClr val="C00000"/>
                </a:solidFill>
              </a:rPr>
              <a:t>УЯЗВИМОСТИ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" name="AutoShape 2" descr="https://xn----gtb3adsl.xn--p1ai/wp-content/uploads/2018/07/gerb-fincontro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xn----gtb3adsl.xn--p1ai/wp-content/uploads/2018/07/gerb-fincontro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https://www.tpprf-leasing.ru/imagecache/orig/12/snimok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699" y="160337"/>
            <a:ext cx="3168352" cy="447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1148" y="2283718"/>
            <a:ext cx="41033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 </a:t>
            </a:r>
          </a:p>
          <a:p>
            <a:r>
              <a:rPr lang="ru-RU" sz="1200" dirty="0"/>
              <a:t>Отсутствие лицензирования в секторе</a:t>
            </a:r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Нарушения при исполнении внутреннего контроля</a:t>
            </a:r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Сложности при установлении источников происхождения средств клиента</a:t>
            </a:r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Участие технических компаний в цепочках расчетов с лизинговой компанией</a:t>
            </a:r>
          </a:p>
        </p:txBody>
      </p:sp>
      <p:sp>
        <p:nvSpPr>
          <p:cNvPr id="5" name="Овал 4"/>
          <p:cNvSpPr/>
          <p:nvPr/>
        </p:nvSpPr>
        <p:spPr>
          <a:xfrm>
            <a:off x="4788024" y="2574960"/>
            <a:ext cx="68798" cy="6879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779576" y="2931790"/>
            <a:ext cx="68798" cy="6879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779576" y="3291830"/>
            <a:ext cx="68798" cy="6879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784484" y="3854018"/>
            <a:ext cx="68798" cy="6879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646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969</Words>
  <Application>Microsoft Office PowerPoint</Application>
  <PresentationFormat>Экран (16:9)</PresentationFormat>
  <Paragraphs>72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ETsarev</cp:lastModifiedBy>
  <cp:revision>68</cp:revision>
  <dcterms:created xsi:type="dcterms:W3CDTF">2022-05-24T07:23:08Z</dcterms:created>
  <dcterms:modified xsi:type="dcterms:W3CDTF">2023-05-23T15:22:18Z</dcterms:modified>
</cp:coreProperties>
</file>